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4"/>
  </p:sldMasterIdLst>
  <p:notesMasterIdLst>
    <p:notesMasterId r:id="rId17"/>
  </p:notesMasterIdLst>
  <p:sldIdLst>
    <p:sldId id="256" r:id="rId5"/>
    <p:sldId id="295" r:id="rId6"/>
    <p:sldId id="316" r:id="rId7"/>
    <p:sldId id="317" r:id="rId8"/>
    <p:sldId id="297" r:id="rId9"/>
    <p:sldId id="318" r:id="rId10"/>
    <p:sldId id="319" r:id="rId11"/>
    <p:sldId id="296" r:id="rId12"/>
    <p:sldId id="303" r:id="rId13"/>
    <p:sldId id="304" r:id="rId14"/>
    <p:sldId id="305" r:id="rId15"/>
    <p:sldId id="313" r:id="rId16"/>
  </p:sldIdLst>
  <p:sldSz cx="9144000" cy="5143500" type="screen16x9"/>
  <p:notesSz cx="6858000" cy="9144000"/>
  <p:embeddedFontLst>
    <p:embeddedFont>
      <p:font typeface="Oswald" panose="020B0604020202020204" charset="0"/>
      <p:regular r:id="rId18"/>
      <p:bold r:id="rId19"/>
    </p:embeddedFont>
    <p:embeddedFont>
      <p:font typeface="Source Sans Pro" panose="020B0503030403020204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CC99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91A1956-3D7E-41C0-9DF7-105A978C6925}">
  <a:tblStyle styleId="{891A1956-3D7E-41C0-9DF7-105A978C692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82E05BE-877C-40BA-BEE6-E4ECDAF45F9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78" y="-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6.fntdata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Nutwell" userId="S::enutwell_umass.edu#ext#@buckeyemailosu.onmicrosoft.com::4cabd33d-be59-45df-af92-f3c56c6cc90d" providerId="AD" clId="Web-{BA69A69D-9451-2D6D-8852-E44619DC2F8B}"/>
    <pc:docChg chg="modSld">
      <pc:chgData name="Emily Nutwell" userId="S::enutwell_umass.edu#ext#@buckeyemailosu.onmicrosoft.com::4cabd33d-be59-45df-af92-f3c56c6cc90d" providerId="AD" clId="Web-{BA69A69D-9451-2D6D-8852-E44619DC2F8B}" dt="2025-01-08T22:12:18.787" v="3" actId="1076"/>
      <pc:docMkLst>
        <pc:docMk/>
      </pc:docMkLst>
      <pc:sldChg chg="addSp delSp modSp">
        <pc:chgData name="Emily Nutwell" userId="S::enutwell_umass.edu#ext#@buckeyemailosu.onmicrosoft.com::4cabd33d-be59-45df-af92-f3c56c6cc90d" providerId="AD" clId="Web-{BA69A69D-9451-2D6D-8852-E44619DC2F8B}" dt="2025-01-08T22:12:18.787" v="3" actId="1076"/>
        <pc:sldMkLst>
          <pc:docMk/>
          <pc:sldMk cId="1042587956" sldId="313"/>
        </pc:sldMkLst>
        <pc:picChg chg="add mod">
          <ac:chgData name="Emily Nutwell" userId="S::enutwell_umass.edu#ext#@buckeyemailosu.onmicrosoft.com::4cabd33d-be59-45df-af92-f3c56c6cc90d" providerId="AD" clId="Web-{BA69A69D-9451-2D6D-8852-E44619DC2F8B}" dt="2025-01-08T22:12:18.787" v="3" actId="1076"/>
          <ac:picMkLst>
            <pc:docMk/>
            <pc:sldMk cId="1042587956" sldId="313"/>
            <ac:picMk id="5" creationId="{E966D523-F292-E07E-CD32-73A0CDCBB285}"/>
          </ac:picMkLst>
        </pc:picChg>
        <pc:picChg chg="del">
          <ac:chgData name="Emily Nutwell" userId="S::enutwell_umass.edu#ext#@buckeyemailosu.onmicrosoft.com::4cabd33d-be59-45df-af92-f3c56c6cc90d" providerId="AD" clId="Web-{BA69A69D-9451-2D6D-8852-E44619DC2F8B}" dt="2025-01-08T22:12:10.583" v="0"/>
          <ac:picMkLst>
            <pc:docMk/>
            <pc:sldMk cId="1042587956" sldId="313"/>
            <ac:picMk id="6" creationId="{40E05BD0-304A-4785-B723-E0D2576B9776}"/>
          </ac:picMkLst>
        </pc:picChg>
      </pc:sldChg>
    </pc:docChg>
  </pc:docChgLst>
  <pc:docChgLst>
    <pc:chgData name="Kelsey Badger" userId="dc8e4f3e-1dcb-462d-9da1-41d15c7b995e" providerId="ADAL" clId="{EBC13F65-38B2-4894-8C7E-3A595CB5B97F}"/>
    <pc:docChg chg="modSld">
      <pc:chgData name="Kelsey Badger" userId="dc8e4f3e-1dcb-462d-9da1-41d15c7b995e" providerId="ADAL" clId="{EBC13F65-38B2-4894-8C7E-3A595CB5B97F}" dt="2025-03-17T16:06:52.383" v="3" actId="20577"/>
      <pc:docMkLst>
        <pc:docMk/>
      </pc:docMkLst>
      <pc:sldChg chg="addSp modSp">
        <pc:chgData name="Kelsey Badger" userId="dc8e4f3e-1dcb-462d-9da1-41d15c7b995e" providerId="ADAL" clId="{EBC13F65-38B2-4894-8C7E-3A595CB5B97F}" dt="2025-03-17T16:06:52.383" v="3" actId="20577"/>
        <pc:sldMkLst>
          <pc:docMk/>
          <pc:sldMk cId="0" sldId="256"/>
        </pc:sldMkLst>
        <pc:spChg chg="mod">
          <ac:chgData name="Kelsey Badger" userId="dc8e4f3e-1dcb-462d-9da1-41d15c7b995e" providerId="ADAL" clId="{EBC13F65-38B2-4894-8C7E-3A595CB5B97F}" dt="2025-03-17T16:06:52.383" v="3" actId="20577"/>
          <ac:spMkLst>
            <pc:docMk/>
            <pc:sldMk cId="0" sldId="256"/>
            <ac:spMk id="4" creationId="{9A971F81-416F-4F5F-A873-0320487C101F}"/>
          </ac:spMkLst>
        </pc:spChg>
        <pc:spChg chg="mod">
          <ac:chgData name="Kelsey Badger" userId="dc8e4f3e-1dcb-462d-9da1-41d15c7b995e" providerId="ADAL" clId="{EBC13F65-38B2-4894-8C7E-3A595CB5B97F}" dt="2025-03-17T16:06:47.860" v="0" actId="14100"/>
          <ac:spMkLst>
            <pc:docMk/>
            <pc:sldMk cId="0" sldId="256"/>
            <ac:spMk id="464" creationId="{00000000-0000-0000-0000-000000000000}"/>
          </ac:spMkLst>
        </pc:spChg>
        <pc:grpChg chg="add">
          <ac:chgData name="Kelsey Badger" userId="dc8e4f3e-1dcb-462d-9da1-41d15c7b995e" providerId="ADAL" clId="{EBC13F65-38B2-4894-8C7E-3A595CB5B97F}" dt="2025-03-17T16:06:49.446" v="1"/>
          <ac:grpSpMkLst>
            <pc:docMk/>
            <pc:sldMk cId="0" sldId="256"/>
            <ac:grpSpMk id="3" creationId="{E310D387-0DC5-42EF-9998-C2F37BDB13B3}"/>
          </ac:grpSpMkLst>
        </pc:grpChg>
      </pc:sldChg>
    </pc:docChg>
  </pc:docChgLst>
  <pc:docChgLst>
    <pc:chgData name="Badger, Kelsey" userId="S::badger.60@osu.edu::dc8e4f3e-1dcb-462d-9da1-41d15c7b995e" providerId="AD" clId="Web-{549216C3-70DE-420A-6448-DC385CDE59C4}"/>
  </pc:docChgLst>
  <pc:docChgLst>
    <pc:chgData name="Nutwell, Emily" userId="9ea06d6a-aaed-49a1-92e8-a39ef789d665" providerId="ADAL" clId="{3C904AFE-778E-437C-9D31-0646B524221B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/>
              <a:t>Go to the Lab worksheet. </a:t>
            </a:r>
          </a:p>
          <a:p>
            <a:pPr marL="13970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240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/>
              <a:t>You can distort charts by simply changing the values on the y-axis! The graph on the left looks like AQI values remain low throughout June-July, but it’s the same data as the graph on the left!</a:t>
            </a:r>
          </a:p>
        </p:txBody>
      </p:sp>
    </p:spTree>
    <p:extLst>
      <p:ext uri="{BB962C8B-B14F-4D97-AF65-F5344CB8AC3E}">
        <p14:creationId xmlns:p14="http://schemas.microsoft.com/office/powerpoint/2010/main" val="2700923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35" name="Google Shape;35;p2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36" name="Google Shape;36;p2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2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40" name="Google Shape;40;p2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Google Shape;41;p2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2" name="Google Shape;42;p2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43" name="Google Shape;43;p2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44" name="Google Shape;44;p2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Google Shape;69;p2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 txBox="1">
            <a:spLocks noGrp="1"/>
          </p:cNvSpPr>
          <p:nvPr>
            <p:ph type="ctrTitle"/>
          </p:nvPr>
        </p:nvSpPr>
        <p:spPr>
          <a:xfrm>
            <a:off x="2847975" y="3363425"/>
            <a:ext cx="56103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162" name="Google Shape;162;p5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163" name="Google Shape;163;p5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5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5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6" name="Google Shape;166;p5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167" name="Google Shape;167;p5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8" name="Google Shape;168;p5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9" name="Google Shape;169;p5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70" name="Google Shape;170;p5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171" name="Google Shape;171;p5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5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5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5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5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5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5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5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5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5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5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" name="Google Shape;196;p5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5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5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5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5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◉"/>
              <a:defRPr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02" name="Google Shape;202;p5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05" name="Google Shape;205;p6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06" name="Google Shape;206;p6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6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6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209;p6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210" name="Google Shape;210;p6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1" name="Google Shape;211;p6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2" name="Google Shape;212;p6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3" name="Google Shape;213;p6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214" name="Google Shape;214;p6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6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6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6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6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6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6"/>
          <p:cNvSpPr txBox="1">
            <a:spLocks noGrp="1"/>
          </p:cNvSpPr>
          <p:nvPr>
            <p:ph type="body" idx="1"/>
          </p:nvPr>
        </p:nvSpPr>
        <p:spPr>
          <a:xfrm>
            <a:off x="1131500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5" name="Google Shape;245;p6"/>
          <p:cNvSpPr txBox="1">
            <a:spLocks noGrp="1"/>
          </p:cNvSpPr>
          <p:nvPr>
            <p:ph type="body" idx="2"/>
          </p:nvPr>
        </p:nvSpPr>
        <p:spPr>
          <a:xfrm>
            <a:off x="4672563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6" name="Google Shape;246;p6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381000" y="7"/>
            <a:ext cx="8382000" cy="5162348"/>
            <a:chOff x="381000" y="-18750"/>
            <a:chExt cx="8382000" cy="5181000"/>
          </a:xfrm>
        </p:grpSpPr>
        <p:cxnSp>
          <p:nvCxnSpPr>
            <p:cNvPr id="7" name="Google Shape;7;p1"/>
            <p:cNvCxnSpPr/>
            <p:nvPr/>
          </p:nvCxnSpPr>
          <p:spPr>
            <a:xfrm>
              <a:off x="76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" name="Google Shape;8;p1"/>
            <p:cNvCxnSpPr/>
            <p:nvPr/>
          </p:nvCxnSpPr>
          <p:spPr>
            <a:xfrm>
              <a:off x="152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" name="Google Shape;9;p1"/>
            <p:cNvCxnSpPr/>
            <p:nvPr/>
          </p:nvCxnSpPr>
          <p:spPr>
            <a:xfrm>
              <a:off x="228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" name="Google Shape;10;p1"/>
            <p:cNvCxnSpPr/>
            <p:nvPr/>
          </p:nvCxnSpPr>
          <p:spPr>
            <a:xfrm>
              <a:off x="304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11;p1"/>
            <p:cNvCxnSpPr/>
            <p:nvPr/>
          </p:nvCxnSpPr>
          <p:spPr>
            <a:xfrm>
              <a:off x="381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" name="Google Shape;12;p1"/>
            <p:cNvCxnSpPr/>
            <p:nvPr/>
          </p:nvCxnSpPr>
          <p:spPr>
            <a:xfrm>
              <a:off x="457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" name="Google Shape;13;p1"/>
            <p:cNvCxnSpPr/>
            <p:nvPr/>
          </p:nvCxnSpPr>
          <p:spPr>
            <a:xfrm>
              <a:off x="533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" name="Google Shape;14;p1"/>
            <p:cNvCxnSpPr/>
            <p:nvPr/>
          </p:nvCxnSpPr>
          <p:spPr>
            <a:xfrm>
              <a:off x="609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1"/>
            <p:cNvCxnSpPr/>
            <p:nvPr/>
          </p:nvCxnSpPr>
          <p:spPr>
            <a:xfrm>
              <a:off x="685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1"/>
            <p:cNvCxnSpPr/>
            <p:nvPr/>
          </p:nvCxnSpPr>
          <p:spPr>
            <a:xfrm>
              <a:off x="762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Google Shape;17;p1"/>
            <p:cNvCxnSpPr/>
            <p:nvPr/>
          </p:nvCxnSpPr>
          <p:spPr>
            <a:xfrm>
              <a:off x="838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Google Shape;18;p1"/>
            <p:cNvCxnSpPr/>
            <p:nvPr/>
          </p:nvCxnSpPr>
          <p:spPr>
            <a:xfrm>
              <a:off x="38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9" name="Google Shape;19;p1"/>
            <p:cNvCxnSpPr/>
            <p:nvPr/>
          </p:nvCxnSpPr>
          <p:spPr>
            <a:xfrm>
              <a:off x="114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0" name="Google Shape;20;p1"/>
            <p:cNvCxnSpPr/>
            <p:nvPr/>
          </p:nvCxnSpPr>
          <p:spPr>
            <a:xfrm>
              <a:off x="190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1" name="Google Shape;21;p1"/>
            <p:cNvCxnSpPr/>
            <p:nvPr/>
          </p:nvCxnSpPr>
          <p:spPr>
            <a:xfrm>
              <a:off x="266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2" name="Google Shape;22;p1"/>
            <p:cNvCxnSpPr/>
            <p:nvPr/>
          </p:nvCxnSpPr>
          <p:spPr>
            <a:xfrm>
              <a:off x="342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3" name="Google Shape;23;p1"/>
            <p:cNvCxnSpPr/>
            <p:nvPr/>
          </p:nvCxnSpPr>
          <p:spPr>
            <a:xfrm>
              <a:off x="419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4" name="Google Shape;24;p1"/>
            <p:cNvCxnSpPr/>
            <p:nvPr/>
          </p:nvCxnSpPr>
          <p:spPr>
            <a:xfrm>
              <a:off x="495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25;p1"/>
            <p:cNvCxnSpPr/>
            <p:nvPr/>
          </p:nvCxnSpPr>
          <p:spPr>
            <a:xfrm>
              <a:off x="571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26;p1"/>
            <p:cNvCxnSpPr/>
            <p:nvPr/>
          </p:nvCxnSpPr>
          <p:spPr>
            <a:xfrm>
              <a:off x="647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27;p1"/>
            <p:cNvCxnSpPr/>
            <p:nvPr/>
          </p:nvCxnSpPr>
          <p:spPr>
            <a:xfrm>
              <a:off x="723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8" name="Google Shape;28;p1"/>
            <p:cNvCxnSpPr/>
            <p:nvPr/>
          </p:nvCxnSpPr>
          <p:spPr>
            <a:xfrm>
              <a:off x="800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9" name="Google Shape;29;p1"/>
            <p:cNvCxnSpPr/>
            <p:nvPr/>
          </p:nvCxnSpPr>
          <p:spPr>
            <a:xfrm>
              <a:off x="876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0" name="Google Shape;30;p1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31" name="Google Shape;31;p1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2" name="Google Shape;32;p1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o.osu.edu/dhc-oe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s://creativecommons.org/licenses/by/4.0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ymaps.arcgis.com/stories/d15590ae2fa741b19ce0e79eedeb910c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3"/>
          <p:cNvSpPr txBox="1">
            <a:spLocks noGrp="1"/>
          </p:cNvSpPr>
          <p:nvPr>
            <p:ph type="ctrTitle"/>
          </p:nvPr>
        </p:nvSpPr>
        <p:spPr>
          <a:xfrm>
            <a:off x="463550" y="2367116"/>
            <a:ext cx="7994725" cy="215610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Data for Healthy Communities: Filters, Sorting, and Functions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310D387-0DC5-42EF-9998-C2F37BDB13B3}"/>
              </a:ext>
            </a:extLst>
          </p:cNvPr>
          <p:cNvGrpSpPr/>
          <p:nvPr/>
        </p:nvGrpSpPr>
        <p:grpSpPr>
          <a:xfrm>
            <a:off x="-25810" y="4585167"/>
            <a:ext cx="9195619" cy="784830"/>
            <a:chOff x="-25810" y="4585167"/>
            <a:chExt cx="9195619" cy="784830"/>
          </a:xfrm>
        </p:grpSpPr>
        <p:sp>
          <p:nvSpPr>
            <p:cNvPr id="4" name="Rectangle 11">
              <a:extLst>
                <a:ext uri="{FF2B5EF4-FFF2-40B4-BE49-F238E27FC236}">
                  <a16:creationId xmlns:a16="http://schemas.microsoft.com/office/drawing/2014/main" id="{9A971F81-416F-4F5F-A873-0320487C1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5810" y="4585167"/>
              <a:ext cx="9195619" cy="784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3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3"/>
                </a:rPr>
                <a:t>Data for Healthy Communities</a:t>
              </a: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: Lesson 5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Version 1.0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Created by Emily Nutwell and Kelsey Badger</a:t>
              </a:r>
              <a:b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Licensed for reuse under </a:t>
              </a: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4"/>
                </a:rPr>
                <a:t>CC-BY 4.0</a:t>
              </a:r>
              <a:br>
                <a:rPr kumimoji="0" lang="en-US" altLang="en-US" sz="850" b="0" i="0" u="sng" strike="noStrike" cap="none" normalizeH="0" baseline="0" dirty="0">
                  <a:ln>
                    <a:noFill/>
                  </a:ln>
                  <a:solidFill>
                    <a:srgbClr val="0000FF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endParaRPr kumimoji="0" lang="en-US" altLang="en-US" sz="8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5" name="Picture 1" descr="A picture containing text, clipart&#10;&#10;Description automatically generated">
              <a:hlinkClick r:id="rId4"/>
              <a:extLst>
                <a:ext uri="{FF2B5EF4-FFF2-40B4-BE49-F238E27FC236}">
                  <a16:creationId xmlns:a16="http://schemas.microsoft.com/office/drawing/2014/main" id="{05AA5BE2-DEF7-418E-926E-825FB64EB4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4897" y="4923504"/>
              <a:ext cx="549275" cy="19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92174-21F2-40C4-A80E-481D02659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94375"/>
            <a:ext cx="6996600" cy="715800"/>
          </a:xfrm>
        </p:spPr>
        <p:txBody>
          <a:bodyPr/>
          <a:lstStyle/>
          <a:p>
            <a:r>
              <a:rPr lang="en-US"/>
              <a:t>What is Scale?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834A8D-3FD7-42EC-AE7E-3AF32340BB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7" name="Picture 2" descr="AQI Explained - Georgia Air Monitoring">
            <a:extLst>
              <a:ext uri="{FF2B5EF4-FFF2-40B4-BE49-F238E27FC236}">
                <a16:creationId xmlns:a16="http://schemas.microsoft.com/office/drawing/2014/main" id="{93C0D1C3-908B-3A77-93F7-06BF3FFEF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709" y="1116106"/>
            <a:ext cx="5100650" cy="291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5892EED-0F1A-82B0-E26B-CE58DACA79AF}"/>
              </a:ext>
            </a:extLst>
          </p:cNvPr>
          <p:cNvSpPr txBox="1"/>
          <p:nvPr/>
        </p:nvSpPr>
        <p:spPr>
          <a:xfrm>
            <a:off x="289111" y="1586753"/>
            <a:ext cx="31667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Now, let’s filter by time and only look at June and July.</a:t>
            </a:r>
          </a:p>
          <a:p>
            <a:endParaRPr lang="en-US"/>
          </a:p>
          <a:p>
            <a:r>
              <a:rPr lang="en-US"/>
              <a:t>ONLY based on this data, what would you say about the Air Quality in Columbus. </a:t>
            </a:r>
          </a:p>
          <a:p>
            <a:endParaRPr lang="en-US"/>
          </a:p>
          <a:p>
            <a:r>
              <a:rPr lang="en-US"/>
              <a:t>Is it different than what you said previously?</a:t>
            </a:r>
          </a:p>
        </p:txBody>
      </p:sp>
    </p:spTree>
    <p:extLst>
      <p:ext uri="{BB962C8B-B14F-4D97-AF65-F5344CB8AC3E}">
        <p14:creationId xmlns:p14="http://schemas.microsoft.com/office/powerpoint/2010/main" val="855247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92174-21F2-40C4-A80E-481D02659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94375"/>
            <a:ext cx="6996600" cy="715800"/>
          </a:xfrm>
        </p:spPr>
        <p:txBody>
          <a:bodyPr/>
          <a:lstStyle/>
          <a:p>
            <a:r>
              <a:rPr lang="en-US"/>
              <a:t>What is Scale?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834A8D-3FD7-42EC-AE7E-3AF32340BB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C467EA-867C-4183-A016-2C6173956E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111" r="50000" b="6209"/>
          <a:stretch/>
        </p:blipFill>
        <p:spPr>
          <a:xfrm>
            <a:off x="387259" y="810175"/>
            <a:ext cx="8068236" cy="32984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79A2509-CB88-CC87-1B6B-08A6F683D217}"/>
              </a:ext>
            </a:extLst>
          </p:cNvPr>
          <p:cNvSpPr txBox="1"/>
          <p:nvPr/>
        </p:nvSpPr>
        <p:spPr>
          <a:xfrm>
            <a:off x="151936" y="662257"/>
            <a:ext cx="3156040" cy="138499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200" b="1">
                <a:solidFill>
                  <a:schemeClr val="accent4"/>
                </a:solidFill>
              </a:rPr>
              <a:t>Longitudinal Data </a:t>
            </a:r>
            <a:r>
              <a:rPr lang="en-US" sz="1200">
                <a:solidFill>
                  <a:schemeClr val="tx1"/>
                </a:solidFill>
              </a:rPr>
              <a:t>is data that is collected over a very long time (20 YEARS).</a:t>
            </a:r>
          </a:p>
          <a:p>
            <a:endParaRPr lang="en-US" sz="1200">
              <a:solidFill>
                <a:schemeClr val="tx1"/>
              </a:solidFill>
            </a:endParaRPr>
          </a:p>
          <a:p>
            <a:r>
              <a:rPr lang="en-US" sz="1200">
                <a:solidFill>
                  <a:schemeClr val="tx1"/>
                </a:solidFill>
              </a:rPr>
              <a:t>This is a data visualization from NASA showing Air Quality in Fresno, California.</a:t>
            </a:r>
          </a:p>
          <a:p>
            <a:endParaRPr lang="en-US" sz="1200">
              <a:solidFill>
                <a:schemeClr val="tx1"/>
              </a:solidFill>
            </a:endParaRPr>
          </a:p>
          <a:p>
            <a:r>
              <a:rPr lang="en-US" sz="1200" b="1">
                <a:solidFill>
                  <a:schemeClr val="accent1">
                    <a:lumMod val="75000"/>
                  </a:schemeClr>
                </a:solidFill>
              </a:rPr>
              <a:t>Now what are your conclusions?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E2A9AE-CC8C-C3E2-DED5-745320E74EA7}"/>
              </a:ext>
            </a:extLst>
          </p:cNvPr>
          <p:cNvSpPr txBox="1"/>
          <p:nvPr/>
        </p:nvSpPr>
        <p:spPr>
          <a:xfrm>
            <a:off x="3496662" y="4133270"/>
            <a:ext cx="50601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i="1"/>
              <a:t>From </a:t>
            </a:r>
            <a:r>
              <a:rPr lang="en-US" sz="1000" i="1">
                <a:hlinkClick r:id="rId3"/>
              </a:rPr>
              <a:t>https://storymaps.arcgis.com/stories/d15590ae2fa741b19ce0e79eedeb910c</a:t>
            </a:r>
            <a:endParaRPr lang="en-US" sz="1000" i="1"/>
          </a:p>
          <a:p>
            <a:endParaRPr lang="en-US" sz="1000" i="1"/>
          </a:p>
        </p:txBody>
      </p:sp>
    </p:spTree>
    <p:extLst>
      <p:ext uri="{BB962C8B-B14F-4D97-AF65-F5344CB8AC3E}">
        <p14:creationId xmlns:p14="http://schemas.microsoft.com/office/powerpoint/2010/main" val="1194772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53B76-10C0-EF5F-5ED3-82DE225C9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94375"/>
            <a:ext cx="6996600" cy="715800"/>
          </a:xfrm>
        </p:spPr>
        <p:txBody>
          <a:bodyPr/>
          <a:lstStyle/>
          <a:p>
            <a:r>
              <a:rPr lang="en-US"/>
              <a:t>Change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DF4E08-786E-F721-61E7-E97D2361ED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6CE902-DF19-A0BA-7FDF-6C8F41A4BDB5}"/>
              </a:ext>
            </a:extLst>
          </p:cNvPr>
          <p:cNvSpPr txBox="1"/>
          <p:nvPr/>
        </p:nvSpPr>
        <p:spPr>
          <a:xfrm>
            <a:off x="400188" y="1648277"/>
            <a:ext cx="2811080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800" b="1">
                <a:solidFill>
                  <a:srgbClr val="00B050"/>
                </a:solidFill>
              </a:rPr>
              <a:t>Changes</a:t>
            </a:r>
            <a:r>
              <a:rPr lang="en-US" sz="1800"/>
              <a:t> in data are a very intuitive way to think about creating a story when showing data. </a:t>
            </a:r>
          </a:p>
        </p:txBody>
      </p:sp>
      <p:pic>
        <p:nvPicPr>
          <p:cNvPr id="5" name="Picture 4" descr="A graph with numbers and lines&#10;&#10;Description automatically generated">
            <a:extLst>
              <a:ext uri="{FF2B5EF4-FFF2-40B4-BE49-F238E27FC236}">
                <a16:creationId xmlns:a16="http://schemas.microsoft.com/office/drawing/2014/main" id="{E966D523-F292-E07E-CD32-73A0CDCBB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2012" y="807015"/>
            <a:ext cx="5741880" cy="349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587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F0514DB-D13B-4451-BF7F-11A8B3DA6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109690"/>
            <a:ext cx="6996600" cy="715800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F8F1A-D77A-46BD-8CEA-8C2206DC87B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BA36C1-301E-C2C2-8ABD-BE39A94CE2F6}"/>
              </a:ext>
            </a:extLst>
          </p:cNvPr>
          <p:cNvSpPr txBox="1"/>
          <p:nvPr/>
        </p:nvSpPr>
        <p:spPr>
          <a:xfrm>
            <a:off x="598394" y="1082488"/>
            <a:ext cx="682438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Types of Data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Types of Analysis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Data Exploration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Filtering and Sorting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Scale and Change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090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AB118-E9FD-26C9-E352-B580E783C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14327"/>
            <a:ext cx="6996600" cy="715800"/>
          </a:xfrm>
        </p:spPr>
        <p:txBody>
          <a:bodyPr/>
          <a:lstStyle/>
          <a:p>
            <a:r>
              <a:rPr lang="en-US"/>
              <a:t>Types of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51AB0F-29FA-8948-D51A-D2B3D4C5DF6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B1136E-C419-5104-0C9A-CC8ABB69840C}"/>
              </a:ext>
            </a:extLst>
          </p:cNvPr>
          <p:cNvSpPr txBox="1"/>
          <p:nvPr/>
        </p:nvSpPr>
        <p:spPr>
          <a:xfrm>
            <a:off x="94130" y="3739692"/>
            <a:ext cx="3711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Columbus, Ohio </a:t>
            </a:r>
            <a:r>
              <a:rPr lang="en-US">
                <a:highlight>
                  <a:srgbClr val="00FFFF"/>
                </a:highlight>
              </a:rPr>
              <a:t>43210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D8EEEE9-8C5D-47AB-7752-84B444AC22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566346"/>
              </p:ext>
            </p:extLst>
          </p:nvPr>
        </p:nvGraphicFramePr>
        <p:xfrm>
          <a:off x="94129" y="1421448"/>
          <a:ext cx="5069542" cy="2318244"/>
        </p:xfrm>
        <a:graphic>
          <a:graphicData uri="http://schemas.openxmlformats.org/drawingml/2006/table">
            <a:tbl>
              <a:tblPr firstRow="1" bandRow="1">
                <a:tableStyleId>{891A1956-3D7E-41C0-9DF7-105A978C6925}</a:tableStyleId>
              </a:tblPr>
              <a:tblGrid>
                <a:gridCol w="1309116">
                  <a:extLst>
                    <a:ext uri="{9D8B030D-6E8A-4147-A177-3AD203B41FA5}">
                      <a16:colId xmlns:a16="http://schemas.microsoft.com/office/drawing/2014/main" val="3834492111"/>
                    </a:ext>
                  </a:extLst>
                </a:gridCol>
                <a:gridCol w="2220878">
                  <a:extLst>
                    <a:ext uri="{9D8B030D-6E8A-4147-A177-3AD203B41FA5}">
                      <a16:colId xmlns:a16="http://schemas.microsoft.com/office/drawing/2014/main" val="139668424"/>
                    </a:ext>
                  </a:extLst>
                </a:gridCol>
                <a:gridCol w="1539548">
                  <a:extLst>
                    <a:ext uri="{9D8B030D-6E8A-4147-A177-3AD203B41FA5}">
                      <a16:colId xmlns:a16="http://schemas.microsoft.com/office/drawing/2014/main" val="3564720387"/>
                    </a:ext>
                  </a:extLst>
                </a:gridCol>
              </a:tblGrid>
              <a:tr h="310174">
                <a:tc>
                  <a:txBody>
                    <a:bodyPr/>
                    <a:lstStyle/>
                    <a:p>
                      <a:pPr algn="ctr"/>
                      <a:r>
                        <a:rPr lang="en-US" sz="1200" b="1"/>
                        <a:t>Data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/>
                        <a:t>Definition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/>
                        <a:t>Example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286952"/>
                  </a:ext>
                </a:extLst>
              </a:tr>
              <a:tr h="310174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Integer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Numeric data (no fractions)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5; 273; </a:t>
                      </a:r>
                      <a:r>
                        <a:rPr lang="en-US" sz="1200">
                          <a:highlight>
                            <a:srgbClr val="00FFFF"/>
                          </a:highlight>
                        </a:rPr>
                        <a:t>43,210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0772281"/>
                  </a:ext>
                </a:extLst>
              </a:tr>
              <a:tr h="310174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Floating Point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Numeric data with fractions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5.2; 273.7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7790728"/>
                  </a:ext>
                </a:extLst>
              </a:tr>
              <a:tr h="310174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Character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Single character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A; 1; #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306680"/>
                  </a:ext>
                </a:extLst>
              </a:tr>
              <a:tr h="382406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String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Sequence of characters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highlight>
                            <a:srgbClr val="00FFFF"/>
                          </a:highlight>
                        </a:rPr>
                        <a:t>43210;</a:t>
                      </a:r>
                      <a:endParaRPr lang="en-US" sz="1200"/>
                    </a:p>
                    <a:p>
                      <a:r>
                        <a:rPr lang="en-US" sz="1200"/>
                        <a:t>Columbus; OH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0904946"/>
                  </a:ext>
                </a:extLst>
              </a:tr>
              <a:tr h="310174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Boolean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True or 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0 (F); 1 (T)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1755386"/>
                  </a:ext>
                </a:extLst>
              </a:tr>
              <a:tr h="310174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Date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1/24/2024; 24-Jan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299662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FFD36EC-A3C4-C4B5-0E46-24250B7D6B0A}"/>
              </a:ext>
            </a:extLst>
          </p:cNvPr>
          <p:cNvSpPr txBox="1"/>
          <p:nvPr/>
        </p:nvSpPr>
        <p:spPr>
          <a:xfrm>
            <a:off x="965911" y="719441"/>
            <a:ext cx="75774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Data comes in many formats and computers need to understand what the data is!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6984E8-AE7A-A298-0633-63F234C1E359}"/>
              </a:ext>
            </a:extLst>
          </p:cNvPr>
          <p:cNvSpPr txBox="1"/>
          <p:nvPr/>
        </p:nvSpPr>
        <p:spPr>
          <a:xfrm>
            <a:off x="94130" y="3994544"/>
            <a:ext cx="35769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Is “43210” above an integer or a string?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595181F-0E6F-A16F-F1A7-D1BC36586E73}"/>
              </a:ext>
            </a:extLst>
          </p:cNvPr>
          <p:cNvGrpSpPr/>
          <p:nvPr/>
        </p:nvGrpSpPr>
        <p:grpSpPr>
          <a:xfrm>
            <a:off x="5271248" y="1421448"/>
            <a:ext cx="3711388" cy="2841464"/>
            <a:chOff x="5271248" y="1421448"/>
            <a:chExt cx="3711388" cy="284146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6648669-2C1B-9260-8BB2-B6CAB380E2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2603"/>
            <a:stretch/>
          </p:blipFill>
          <p:spPr>
            <a:xfrm>
              <a:off x="5692166" y="1421448"/>
              <a:ext cx="2571051" cy="2027513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64D6386-C137-3B16-7D4D-FD5A98BC6B4F}"/>
                </a:ext>
              </a:extLst>
            </p:cNvPr>
            <p:cNvSpPr/>
            <p:nvPr/>
          </p:nvSpPr>
          <p:spPr>
            <a:xfrm>
              <a:off x="7388832" y="1829978"/>
              <a:ext cx="874385" cy="1618983"/>
            </a:xfrm>
            <a:prstGeom prst="rect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A182D53-101E-AF42-4E8E-D33BF54BCD4A}"/>
                </a:ext>
              </a:extLst>
            </p:cNvPr>
            <p:cNvSpPr txBox="1"/>
            <p:nvPr/>
          </p:nvSpPr>
          <p:spPr>
            <a:xfrm>
              <a:off x="5271248" y="3524248"/>
              <a:ext cx="371138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Here is a “messy data” example because we have </a:t>
              </a:r>
              <a:r>
                <a:rPr lang="en-US">
                  <a:highlight>
                    <a:srgbClr val="00FF00"/>
                  </a:highlight>
                </a:rPr>
                <a:t>2 types of data </a:t>
              </a:r>
              <a:r>
                <a:rPr lang="en-US"/>
                <a:t>in the weight column! What two types of data do you see?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F32B4F8-F77D-FA8E-00AF-DDC2B97AAA3E}"/>
              </a:ext>
            </a:extLst>
          </p:cNvPr>
          <p:cNvSpPr txBox="1"/>
          <p:nvPr/>
        </p:nvSpPr>
        <p:spPr>
          <a:xfrm>
            <a:off x="421554" y="1049083"/>
            <a:ext cx="40475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Common Data Types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C0D9EF0-7465-4531-F417-ACAA51149EF8}"/>
              </a:ext>
            </a:extLst>
          </p:cNvPr>
          <p:cNvGrpSpPr/>
          <p:nvPr/>
        </p:nvGrpSpPr>
        <p:grpSpPr>
          <a:xfrm>
            <a:off x="5507102" y="1338755"/>
            <a:ext cx="1745310" cy="1703164"/>
            <a:chOff x="5507102" y="1338755"/>
            <a:chExt cx="1745310" cy="1703164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BB65C68-B074-D882-7407-9E93344B09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483460">
              <a:off x="5507102" y="1338755"/>
              <a:ext cx="1373035" cy="1703164"/>
            </a:xfrm>
            <a:prstGeom prst="rect">
              <a:avLst/>
            </a:prstGeom>
          </p:spPr>
        </p:pic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2254E62-E479-2917-A780-3D8AA2CFA25C}"/>
                </a:ext>
              </a:extLst>
            </p:cNvPr>
            <p:cNvSpPr/>
            <p:nvPr/>
          </p:nvSpPr>
          <p:spPr>
            <a:xfrm>
              <a:off x="6454807" y="1695418"/>
              <a:ext cx="797605" cy="12655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7682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AAD2E-EBA9-64F1-42DE-DA96B9DF2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238" y="156754"/>
            <a:ext cx="6996600" cy="715800"/>
          </a:xfrm>
        </p:spPr>
        <p:txBody>
          <a:bodyPr/>
          <a:lstStyle/>
          <a:p>
            <a:r>
              <a:rPr lang="en-US"/>
              <a:t>Types of Analysis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3E8D0C-4062-F536-229C-97C6A87663F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BF1FB27F-EDCF-32A5-E07C-DD33D9CE566A}"/>
              </a:ext>
            </a:extLst>
          </p:cNvPr>
          <p:cNvSpPr txBox="1">
            <a:spLocks/>
          </p:cNvSpPr>
          <p:nvPr/>
        </p:nvSpPr>
        <p:spPr>
          <a:xfrm>
            <a:off x="8556775" y="4826200"/>
            <a:ext cx="548700" cy="3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fld id="{00000000-1234-1234-1234-123412341234}" type="slidenum">
              <a:rPr lang="en" smtClean="0"/>
              <a:pPr/>
              <a:t>4</a:t>
            </a:fld>
            <a:endParaRPr lang="en"/>
          </a:p>
        </p:txBody>
      </p:sp>
      <p:pic>
        <p:nvPicPr>
          <p:cNvPr id="10" name="Picture 9" descr="A green circle with red and yellow triangles&#10;&#10;Description automatically generated">
            <a:extLst>
              <a:ext uri="{FF2B5EF4-FFF2-40B4-BE49-F238E27FC236}">
                <a16:creationId xmlns:a16="http://schemas.microsoft.com/office/drawing/2014/main" id="{70D50336-CF24-077E-A6C3-887D6803B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85" y="2951629"/>
            <a:ext cx="2101406" cy="13311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42A5C4-B43A-38E6-8EB3-B957693F4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92" y="1060536"/>
            <a:ext cx="2113099" cy="15112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9DB51EB-7ED8-C38F-2529-194D3326F1FA}"/>
              </a:ext>
            </a:extLst>
          </p:cNvPr>
          <p:cNvSpPr txBox="1"/>
          <p:nvPr/>
        </p:nvSpPr>
        <p:spPr>
          <a:xfrm>
            <a:off x="2455810" y="1053813"/>
            <a:ext cx="158675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Ranking: </a:t>
            </a:r>
            <a:r>
              <a:rPr lang="en-US"/>
              <a:t>Who’s Best and Who’s Worst? Who’s unusual and why?</a:t>
            </a:r>
            <a:endParaRPr lang="en-US" b="1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D3ECA4-4AFC-AFF6-FB50-96F3C23A9F56}"/>
              </a:ext>
            </a:extLst>
          </p:cNvPr>
          <p:cNvSpPr txBox="1"/>
          <p:nvPr/>
        </p:nvSpPr>
        <p:spPr>
          <a:xfrm>
            <a:off x="2455809" y="3032414"/>
            <a:ext cx="15867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Scale: </a:t>
            </a:r>
            <a:r>
              <a:rPr lang="en-US"/>
              <a:t>Determine how big a problem really is.</a:t>
            </a:r>
            <a:endParaRPr lang="en-US" b="1"/>
          </a:p>
        </p:txBody>
      </p:sp>
      <p:pic>
        <p:nvPicPr>
          <p:cNvPr id="11" name="Picture 10" descr="A graph with orange and blue lines&#10;&#10;Description automatically generated">
            <a:extLst>
              <a:ext uri="{FF2B5EF4-FFF2-40B4-BE49-F238E27FC236}">
                <a16:creationId xmlns:a16="http://schemas.microsoft.com/office/drawing/2014/main" id="{21AD1A7C-F924-3DE4-429F-4A7E75A30D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79" t="2174" r="17289" b="1087"/>
          <a:stretch/>
        </p:blipFill>
        <p:spPr>
          <a:xfrm>
            <a:off x="4813199" y="986577"/>
            <a:ext cx="2344970" cy="15112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3357CA8-2CD1-5C0A-0C30-97DFBE5DBCE9}"/>
              </a:ext>
            </a:extLst>
          </p:cNvPr>
          <p:cNvSpPr txBox="1"/>
          <p:nvPr/>
        </p:nvSpPr>
        <p:spPr>
          <a:xfrm>
            <a:off x="7189220" y="1077479"/>
            <a:ext cx="15867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Change: </a:t>
            </a:r>
            <a:r>
              <a:rPr lang="en-US"/>
              <a:t>Things go up, things go down, things aren’t happening.</a:t>
            </a:r>
            <a:endParaRPr lang="en-US" b="1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4E2F96C-25A9-AB1D-0E6E-662CD02483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3199" y="2949712"/>
            <a:ext cx="2216903" cy="133304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F8D6D6A-05B7-651A-F674-067A63B88B05}"/>
              </a:ext>
            </a:extLst>
          </p:cNvPr>
          <p:cNvSpPr txBox="1"/>
          <p:nvPr/>
        </p:nvSpPr>
        <p:spPr>
          <a:xfrm>
            <a:off x="7189220" y="3031456"/>
            <a:ext cx="158675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Relationships: </a:t>
            </a:r>
            <a:r>
              <a:rPr lang="en-US"/>
              <a:t>Show that two or more things are connected (or not).</a:t>
            </a:r>
            <a:endParaRPr lang="en-US" b="1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539EA24-B4EA-DA30-0BF7-0D0FB323C59B}"/>
              </a:ext>
            </a:extLst>
          </p:cNvPr>
          <p:cNvCxnSpPr>
            <a:cxnSpLocks/>
            <a:stCxn id="2" idx="2"/>
          </p:cNvCxnSpPr>
          <p:nvPr/>
        </p:nvCxnSpPr>
        <p:spPr>
          <a:xfrm flipH="1">
            <a:off x="4437529" y="872554"/>
            <a:ext cx="48009" cy="34101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3F56B5A-2958-4B7B-CFBA-E3B75D3E8D5D}"/>
              </a:ext>
            </a:extLst>
          </p:cNvPr>
          <p:cNvCxnSpPr>
            <a:cxnSpLocks/>
          </p:cNvCxnSpPr>
          <p:nvPr/>
        </p:nvCxnSpPr>
        <p:spPr>
          <a:xfrm flipV="1">
            <a:off x="117784" y="2689364"/>
            <a:ext cx="8508504" cy="806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2134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FEC83-3F37-41F0-8B81-59F152901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89519"/>
            <a:ext cx="6996600" cy="715800"/>
          </a:xfrm>
        </p:spPr>
        <p:txBody>
          <a:bodyPr/>
          <a:lstStyle/>
          <a:p>
            <a:r>
              <a:rPr lang="en-US"/>
              <a:t>Data Exploration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E0D923-38EB-4890-8C65-514669FD04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6CB92F-B98A-971D-118F-C0A380D1867A}"/>
              </a:ext>
            </a:extLst>
          </p:cNvPr>
          <p:cNvSpPr txBox="1"/>
          <p:nvPr/>
        </p:nvSpPr>
        <p:spPr>
          <a:xfrm>
            <a:off x="309283" y="1101258"/>
            <a:ext cx="43366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Data exploration is…well…exploring the data! </a:t>
            </a:r>
            <a:r>
              <a:rPr lang="en-US" b="1">
                <a:solidFill>
                  <a:schemeClr val="accent5">
                    <a:lumMod val="75000"/>
                  </a:schemeClr>
                </a:solidFill>
              </a:rPr>
              <a:t>Get in there and check it out!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>
              <a:solidFill>
                <a:schemeClr val="accent5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Noticing things about your data set will begin building your intuition about what your data is about.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Look for a data dictionary. This will help you understand what your data is and how it is organized.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7EDDD77-A0A9-3489-5578-1EDF77F737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4864" y="732863"/>
            <a:ext cx="1896328" cy="3355041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46E1AC8D-4303-0536-B7CE-D8EFD7B90E60}"/>
              </a:ext>
            </a:extLst>
          </p:cNvPr>
          <p:cNvSpPr/>
          <p:nvPr/>
        </p:nvSpPr>
        <p:spPr>
          <a:xfrm>
            <a:off x="5748616" y="3906371"/>
            <a:ext cx="524435" cy="262217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664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875D3-8768-D161-A219-BC6645AAA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850" y="250884"/>
            <a:ext cx="6996600" cy="715800"/>
          </a:xfrm>
        </p:spPr>
        <p:txBody>
          <a:bodyPr/>
          <a:lstStyle/>
          <a:p>
            <a:r>
              <a:rPr lang="en-US"/>
              <a:t>Let’s Look at Some Data!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803F88-B2F9-073A-FD18-FAD461D1489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68857C-8634-109D-DBFA-4443D4FEC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117" y="1666362"/>
            <a:ext cx="2646019" cy="27067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2" descr="Wildfire smoke map: Forecast shows which US cities, states are being  impacted by Canadian wildfires">
            <a:extLst>
              <a:ext uri="{FF2B5EF4-FFF2-40B4-BE49-F238E27FC236}">
                <a16:creationId xmlns:a16="http://schemas.microsoft.com/office/drawing/2014/main" id="{04FBA6E4-6D56-B7D4-BA5F-F8DFA8EC1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12" y="1542494"/>
            <a:ext cx="2141184" cy="160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rrow: Bent 7">
            <a:extLst>
              <a:ext uri="{FF2B5EF4-FFF2-40B4-BE49-F238E27FC236}">
                <a16:creationId xmlns:a16="http://schemas.microsoft.com/office/drawing/2014/main" id="{CA4BCF29-E61C-7A32-14D7-35E5E8280CE6}"/>
              </a:ext>
            </a:extLst>
          </p:cNvPr>
          <p:cNvSpPr/>
          <p:nvPr/>
        </p:nvSpPr>
        <p:spPr>
          <a:xfrm rot="10800000" flipH="1">
            <a:off x="1683010" y="3297895"/>
            <a:ext cx="732864" cy="826994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D8D016-E5C7-6710-3FB9-4D0CEEAB4F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7578" y="1742397"/>
            <a:ext cx="2499197" cy="8226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Arrow: Bent 10">
            <a:extLst>
              <a:ext uri="{FF2B5EF4-FFF2-40B4-BE49-F238E27FC236}">
                <a16:creationId xmlns:a16="http://schemas.microsoft.com/office/drawing/2014/main" id="{3E102CA8-4734-8F27-3965-2D0F27CCAE40}"/>
              </a:ext>
            </a:extLst>
          </p:cNvPr>
          <p:cNvSpPr/>
          <p:nvPr/>
        </p:nvSpPr>
        <p:spPr>
          <a:xfrm rot="5400000" flipH="1">
            <a:off x="5806758" y="2850782"/>
            <a:ext cx="732864" cy="826994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3" name="Picture 12" descr="A black and white logo&#10;&#10;Description automatically generated">
            <a:extLst>
              <a:ext uri="{FF2B5EF4-FFF2-40B4-BE49-F238E27FC236}">
                <a16:creationId xmlns:a16="http://schemas.microsoft.com/office/drawing/2014/main" id="{E1C5ABAC-B600-C419-0DBE-94A5A89F6A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9611" y="1009459"/>
            <a:ext cx="665630" cy="615204"/>
          </a:xfrm>
          <a:prstGeom prst="rect">
            <a:avLst/>
          </a:prstGeom>
        </p:spPr>
      </p:pic>
      <p:pic>
        <p:nvPicPr>
          <p:cNvPr id="1026" name="Picture 2" descr="Air quality index, AQI line icon 35588525 Vector Art at Vecteezy">
            <a:extLst>
              <a:ext uri="{FF2B5EF4-FFF2-40B4-BE49-F238E27FC236}">
                <a16:creationId xmlns:a16="http://schemas.microsoft.com/office/drawing/2014/main" id="{B254429C-162E-EA71-C079-69907FF6AE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0" t="18794" r="21117" b="19477"/>
          <a:stretch/>
        </p:blipFill>
        <p:spPr bwMode="auto">
          <a:xfrm>
            <a:off x="5004785" y="1016127"/>
            <a:ext cx="589191" cy="57617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066FFE-DC66-43DF-F6CE-FD643D64723E}"/>
              </a:ext>
            </a:extLst>
          </p:cNvPr>
          <p:cNvSpPr txBox="1"/>
          <p:nvPr/>
        </p:nvSpPr>
        <p:spPr>
          <a:xfrm>
            <a:off x="235324" y="897354"/>
            <a:ext cx="2319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The problem: Poor AQI due to Canadian Wildfires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8FC3C59-50C7-7DF7-024D-35C020A1F94A}"/>
              </a:ext>
            </a:extLst>
          </p:cNvPr>
          <p:cNvSpPr txBox="1"/>
          <p:nvPr/>
        </p:nvSpPr>
        <p:spPr>
          <a:xfrm>
            <a:off x="3265358" y="1163172"/>
            <a:ext cx="7754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DATA!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AB9D32-1562-6B9F-DB52-48C3B64E9486}"/>
              </a:ext>
            </a:extLst>
          </p:cNvPr>
          <p:cNvSpPr txBox="1"/>
          <p:nvPr/>
        </p:nvSpPr>
        <p:spPr>
          <a:xfrm>
            <a:off x="6057578" y="1147971"/>
            <a:ext cx="2319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Data Dictionary: What’s in the data?</a:t>
            </a:r>
          </a:p>
        </p:txBody>
      </p:sp>
    </p:spTree>
    <p:extLst>
      <p:ext uri="{BB962C8B-B14F-4D97-AF65-F5344CB8AC3E}">
        <p14:creationId xmlns:p14="http://schemas.microsoft.com/office/powerpoint/2010/main" val="3921473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DD8756-57C7-60AE-BE61-7DD89BA41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8232F-5027-AC35-D5E0-11AE2550B2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94375"/>
            <a:ext cx="6996600" cy="715800"/>
          </a:xfrm>
        </p:spPr>
        <p:txBody>
          <a:bodyPr/>
          <a:lstStyle/>
          <a:p>
            <a:r>
              <a:rPr lang="en-US"/>
              <a:t>Filtering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725F22-8029-7808-1B62-1D503E5526C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A212C9-9EF3-3EAE-CCB0-1F6B8D60FE37}"/>
              </a:ext>
            </a:extLst>
          </p:cNvPr>
          <p:cNvSpPr txBox="1"/>
          <p:nvPr/>
        </p:nvSpPr>
        <p:spPr>
          <a:xfrm>
            <a:off x="3904150" y="1080703"/>
            <a:ext cx="411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 want to find the top 5 highest AQI readings for Columbus.</a:t>
            </a:r>
          </a:p>
          <a:p>
            <a:endParaRPr lang="en-US"/>
          </a:p>
          <a:p>
            <a:pPr marL="342900" indent="-342900">
              <a:buAutoNum type="arabicPeriod"/>
            </a:pPr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D3A48A-39BF-AB8C-4DCC-3E18FB9654B9}"/>
              </a:ext>
            </a:extLst>
          </p:cNvPr>
          <p:cNvGraphicFramePr>
            <a:graphicFrameLocks noGrp="1"/>
          </p:cNvGraphicFramePr>
          <p:nvPr/>
        </p:nvGraphicFramePr>
        <p:xfrm>
          <a:off x="327795" y="1180959"/>
          <a:ext cx="2656540" cy="1828800"/>
        </p:xfrm>
        <a:graphic>
          <a:graphicData uri="http://schemas.openxmlformats.org/drawingml/2006/table">
            <a:tbl>
              <a:tblPr firstRow="1" bandRow="1">
                <a:tableStyleId>{891A1956-3D7E-41C0-9DF7-105A978C6925}</a:tableStyleId>
              </a:tblPr>
              <a:tblGrid>
                <a:gridCol w="1328270">
                  <a:extLst>
                    <a:ext uri="{9D8B030D-6E8A-4147-A177-3AD203B41FA5}">
                      <a16:colId xmlns:a16="http://schemas.microsoft.com/office/drawing/2014/main" val="2905746802"/>
                    </a:ext>
                  </a:extLst>
                </a:gridCol>
                <a:gridCol w="1328270">
                  <a:extLst>
                    <a:ext uri="{9D8B030D-6E8A-4147-A177-3AD203B41FA5}">
                      <a16:colId xmlns:a16="http://schemas.microsoft.com/office/drawing/2014/main" val="3589102284"/>
                    </a:ext>
                  </a:extLst>
                </a:gridCol>
              </a:tblGrid>
              <a:tr h="274348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AQI Reading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8198061"/>
                  </a:ext>
                </a:extLst>
              </a:tr>
              <a:tr h="27434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5678249"/>
                  </a:ext>
                </a:extLst>
              </a:tr>
              <a:tr h="27434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420669"/>
                  </a:ext>
                </a:extLst>
              </a:tr>
              <a:tr h="27434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8807147"/>
                  </a:ext>
                </a:extLst>
              </a:tr>
              <a:tr h="27434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5052791"/>
                  </a:ext>
                </a:extLst>
              </a:tr>
              <a:tr h="27434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46344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FDEE3A0-D3E3-E560-4CA9-59AF4C521037}"/>
              </a:ext>
            </a:extLst>
          </p:cNvPr>
          <p:cNvSpPr txBox="1"/>
          <p:nvPr/>
        </p:nvSpPr>
        <p:spPr>
          <a:xfrm>
            <a:off x="1533477" y="3685343"/>
            <a:ext cx="6575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3399FF"/>
                </a:solidFill>
              </a:rPr>
              <a:t>Filtering</a:t>
            </a:r>
            <a:r>
              <a:rPr lang="en-US" b="1"/>
              <a:t> </a:t>
            </a:r>
            <a:r>
              <a:rPr lang="en-US"/>
              <a:t>data displays only the data that you are interested in and hides other data. It makes things easier for you to select the data that you want!</a:t>
            </a:r>
            <a:endParaRPr lang="en-US" b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2A1AF3-E44B-3B91-540C-076B6174567C}"/>
              </a:ext>
            </a:extLst>
          </p:cNvPr>
          <p:cNvSpPr txBox="1"/>
          <p:nvPr/>
        </p:nvSpPr>
        <p:spPr>
          <a:xfrm>
            <a:off x="1533477" y="3085941"/>
            <a:ext cx="6575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3399FF"/>
                </a:solidFill>
              </a:rPr>
              <a:t>Sorting</a:t>
            </a:r>
            <a:r>
              <a:rPr lang="en-US" b="1"/>
              <a:t> </a:t>
            </a:r>
            <a:r>
              <a:rPr lang="en-US"/>
              <a:t>data sorts data in a certain way (ascending descending). Be careful with sorting because it will change the order of the data!</a:t>
            </a:r>
            <a:endParaRPr lang="en-US" b="1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CFDE432-2703-698D-987E-3C7E5C3B7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2836" y="1526036"/>
            <a:ext cx="2602705" cy="152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365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92174-21F2-40C4-A80E-481D02659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94375"/>
            <a:ext cx="6996600" cy="715800"/>
          </a:xfrm>
        </p:spPr>
        <p:txBody>
          <a:bodyPr/>
          <a:lstStyle/>
          <a:p>
            <a:r>
              <a:rPr lang="en-US"/>
              <a:t>Sorting and Filtering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834A8D-3FD7-42EC-AE7E-3AF32340BB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742E8D-0577-3D5A-FF2C-AC31F53B7EF2}"/>
              </a:ext>
            </a:extLst>
          </p:cNvPr>
          <p:cNvSpPr txBox="1"/>
          <p:nvPr/>
        </p:nvSpPr>
        <p:spPr>
          <a:xfrm>
            <a:off x="4289613" y="1243308"/>
            <a:ext cx="4114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 want to sort my data into two groups:</a:t>
            </a:r>
          </a:p>
          <a:p>
            <a:endParaRPr lang="en-US"/>
          </a:p>
          <a:p>
            <a:pPr marL="342900" indent="-342900">
              <a:buAutoNum type="arabicPeriod"/>
            </a:pPr>
            <a:r>
              <a:rPr lang="en-US"/>
              <a:t>Days with Good/Moderate AQI</a:t>
            </a:r>
          </a:p>
          <a:p>
            <a:pPr marL="342900" indent="-342900">
              <a:buAutoNum type="arabicPeriod"/>
            </a:pPr>
            <a:r>
              <a:rPr lang="en-US"/>
              <a:t>Days that are either unhealthy or hazardous for sensitive groups / all groups</a:t>
            </a:r>
          </a:p>
          <a:p>
            <a:pPr marL="342900" indent="-342900">
              <a:buAutoNum type="arabicPeriod"/>
            </a:pPr>
            <a:endParaRPr lang="en-US"/>
          </a:p>
          <a:p>
            <a:endParaRPr lang="en-US"/>
          </a:p>
          <a:p>
            <a:r>
              <a:rPr lang="en-US" b="1">
                <a:solidFill>
                  <a:schemeClr val="accent1">
                    <a:lumMod val="75000"/>
                  </a:schemeClr>
                </a:solidFill>
              </a:rPr>
              <a:t>We can use IF statements to sort the data into categories!</a:t>
            </a:r>
          </a:p>
          <a:p>
            <a:pPr marL="342900" indent="-342900">
              <a:buAutoNum type="arabicPeriod"/>
            </a:pPr>
            <a:endParaRPr lang="en-US"/>
          </a:p>
        </p:txBody>
      </p:sp>
      <p:pic>
        <p:nvPicPr>
          <p:cNvPr id="1026" name="Picture 2" descr="AQI Explained - Georgia Air Monitoring">
            <a:extLst>
              <a:ext uri="{FF2B5EF4-FFF2-40B4-BE49-F238E27FC236}">
                <a16:creationId xmlns:a16="http://schemas.microsoft.com/office/drawing/2014/main" id="{2EF36551-2576-5BF5-BD77-DCCCBF9F7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92" y="1102659"/>
            <a:ext cx="3668538" cy="209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C96B679-8A22-0ED1-A83D-A15A21A9A075}"/>
              </a:ext>
            </a:extLst>
          </p:cNvPr>
          <p:cNvSpPr txBox="1"/>
          <p:nvPr/>
        </p:nvSpPr>
        <p:spPr>
          <a:xfrm>
            <a:off x="1882588" y="3517621"/>
            <a:ext cx="4699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/>
              <a:t>The </a:t>
            </a:r>
            <a:r>
              <a:rPr lang="en-US" b="1">
                <a:solidFill>
                  <a:srgbClr val="00B050"/>
                </a:solidFill>
              </a:rPr>
              <a:t>IF</a:t>
            </a:r>
            <a:r>
              <a:rPr lang="en-US" b="1"/>
              <a:t> function </a:t>
            </a:r>
            <a:r>
              <a:rPr lang="en-US"/>
              <a:t>allows you to make logical comparisons between values and defined criteria.</a:t>
            </a:r>
          </a:p>
        </p:txBody>
      </p:sp>
    </p:spTree>
    <p:extLst>
      <p:ext uri="{BB962C8B-B14F-4D97-AF65-F5344CB8AC3E}">
        <p14:creationId xmlns:p14="http://schemas.microsoft.com/office/powerpoint/2010/main" val="1375723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92174-21F2-40C4-A80E-481D02659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94375"/>
            <a:ext cx="6996600" cy="715800"/>
          </a:xfrm>
        </p:spPr>
        <p:txBody>
          <a:bodyPr/>
          <a:lstStyle/>
          <a:p>
            <a:r>
              <a:rPr lang="en-US"/>
              <a:t>What is Scale?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834A8D-3FD7-42EC-AE7E-3AF32340BB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1F134A-FED6-11D9-F9E8-D2EED8387E92}"/>
              </a:ext>
            </a:extLst>
          </p:cNvPr>
          <p:cNvSpPr txBox="1"/>
          <p:nvPr/>
        </p:nvSpPr>
        <p:spPr>
          <a:xfrm>
            <a:off x="517712" y="1116106"/>
            <a:ext cx="32609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When we talk about </a:t>
            </a:r>
            <a:r>
              <a:rPr lang="en-US" b="1">
                <a:solidFill>
                  <a:schemeClr val="accent4">
                    <a:lumMod val="75000"/>
                  </a:schemeClr>
                </a:solidFill>
              </a:rPr>
              <a:t>scale </a:t>
            </a:r>
            <a:r>
              <a:rPr lang="en-US">
                <a:solidFill>
                  <a:schemeClr val="tx1"/>
                </a:solidFill>
              </a:rPr>
              <a:t>using data, we are talking about how big a problem is. </a:t>
            </a:r>
          </a:p>
          <a:p>
            <a:endParaRPr lang="en-US">
              <a:solidFill>
                <a:schemeClr val="tx1"/>
              </a:solidFill>
            </a:endParaRPr>
          </a:p>
          <a:p>
            <a:r>
              <a:rPr lang="en-US">
                <a:solidFill>
                  <a:schemeClr val="tx1"/>
                </a:solidFill>
              </a:rPr>
              <a:t>Let’s look at the data for Columbus, for the entire time available: January – July 2023.</a:t>
            </a:r>
            <a:endParaRPr lang="en-US"/>
          </a:p>
        </p:txBody>
      </p:sp>
      <p:pic>
        <p:nvPicPr>
          <p:cNvPr id="5" name="Picture 2" descr="AQI Explained - Georgia Air Monitoring">
            <a:extLst>
              <a:ext uri="{FF2B5EF4-FFF2-40B4-BE49-F238E27FC236}">
                <a16:creationId xmlns:a16="http://schemas.microsoft.com/office/drawing/2014/main" id="{C355BD91-62F1-A46A-21E3-2D08865FA0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709" y="1116106"/>
            <a:ext cx="5100650" cy="291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86D3F4-2092-1B01-B9A5-BEB911C13357}"/>
              </a:ext>
            </a:extLst>
          </p:cNvPr>
          <p:cNvSpPr txBox="1"/>
          <p:nvPr/>
        </p:nvSpPr>
        <p:spPr>
          <a:xfrm>
            <a:off x="443753" y="2978524"/>
            <a:ext cx="31667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Simply looking at this visualization, what would you say about air quality in Columbus?</a:t>
            </a:r>
          </a:p>
        </p:txBody>
      </p:sp>
    </p:spTree>
    <p:extLst>
      <p:ext uri="{BB962C8B-B14F-4D97-AF65-F5344CB8AC3E}">
        <p14:creationId xmlns:p14="http://schemas.microsoft.com/office/powerpoint/2010/main" val="2623712471"/>
      </p:ext>
    </p:extLst>
  </p:cSld>
  <p:clrMapOvr>
    <a:masterClrMapping/>
  </p:clrMapOvr>
</p:sld>
</file>

<file path=ppt/theme/theme1.xml><?xml version="1.0" encoding="utf-8"?>
<a:theme xmlns:a="http://schemas.openxmlformats.org/drawingml/2006/main" name="Quince template">
  <a:themeElements>
    <a:clrScheme name="Custom 347">
      <a:dk1>
        <a:srgbClr val="28324A"/>
      </a:dk1>
      <a:lt1>
        <a:srgbClr val="FFFFFF"/>
      </a:lt1>
      <a:dk2>
        <a:srgbClr val="707685"/>
      </a:dk2>
      <a:lt2>
        <a:srgbClr val="E5E5E5"/>
      </a:lt2>
      <a:accent1>
        <a:srgbClr val="00CEF6"/>
      </a:accent1>
      <a:accent2>
        <a:srgbClr val="3C78D8"/>
      </a:accent2>
      <a:accent3>
        <a:srgbClr val="00A7C8"/>
      </a:accent3>
      <a:accent4>
        <a:srgbClr val="8EC400"/>
      </a:accent4>
      <a:accent5>
        <a:srgbClr val="AFF000"/>
      </a:accent5>
      <a:accent6>
        <a:srgbClr val="7F7F7F"/>
      </a:accent6>
      <a:hlink>
        <a:srgbClr val="28324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e3b91cd2-c31f-4b62-bf0e-c365d707865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43286AB34EE94A82E78E6EAEBFD843" ma:contentTypeVersion="19" ma:contentTypeDescription="Create a new document." ma:contentTypeScope="" ma:versionID="60667c2a00ea98f8265fcbef8ea3c097">
  <xsd:schema xmlns:xsd="http://www.w3.org/2001/XMLSchema" xmlns:xs="http://www.w3.org/2001/XMLSchema" xmlns:p="http://schemas.microsoft.com/office/2006/metadata/properties" xmlns:ns1="http://schemas.microsoft.com/sharepoint/v3" xmlns:ns3="2565d629-5299-471d-9195-734900efdc88" xmlns:ns4="e3b91cd2-c31f-4b62-bf0e-c365d7078656" targetNamespace="http://schemas.microsoft.com/office/2006/metadata/properties" ma:root="true" ma:fieldsID="dcea389f95b1745d0e270ea3946ad85a" ns1:_="" ns3:_="" ns4:_="">
    <xsd:import namespace="http://schemas.microsoft.com/sharepoint/v3"/>
    <xsd:import namespace="2565d629-5299-471d-9195-734900efdc88"/>
    <xsd:import namespace="e3b91cd2-c31f-4b62-bf0e-c365d707865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65d629-5299-471d-9195-734900efdc8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b91cd2-c31f-4b62-bf0e-c365d70786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27198FE-44AF-4DB7-8D67-CF312258E7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758323-E82A-4F50-AF96-0DEB63A2872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565d629-5299-471d-9195-734900efdc88"/>
    <ds:schemaRef ds:uri="http://schemas.microsoft.com/sharepoint/v3"/>
    <ds:schemaRef ds:uri="http://purl.org/dc/terms/"/>
    <ds:schemaRef ds:uri="http://schemas.openxmlformats.org/package/2006/metadata/core-properties"/>
    <ds:schemaRef ds:uri="e3b91cd2-c31f-4b62-bf0e-c365d70786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ADBA47D-072F-4581-961B-8B1609F710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565d629-5299-471d-9195-734900efdc88"/>
    <ds:schemaRef ds:uri="e3b91cd2-c31f-4b62-bf0e-c365d70786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</Words>
  <Application>Microsoft Office PowerPoint</Application>
  <PresentationFormat>On-screen Show (16:9)</PresentationFormat>
  <Paragraphs>114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Source Sans Pro</vt:lpstr>
      <vt:lpstr>Oswald</vt:lpstr>
      <vt:lpstr>Wingdings</vt:lpstr>
      <vt:lpstr>Quince template</vt:lpstr>
      <vt:lpstr>Data for Healthy Communities: Filters, Sorting, and Functions</vt:lpstr>
      <vt:lpstr>Agenda</vt:lpstr>
      <vt:lpstr>Types of Data</vt:lpstr>
      <vt:lpstr>Types of Analysis</vt:lpstr>
      <vt:lpstr>Data Exploration</vt:lpstr>
      <vt:lpstr>Let’s Look at Some Data!</vt:lpstr>
      <vt:lpstr>Filtering</vt:lpstr>
      <vt:lpstr>Sorting and Filtering</vt:lpstr>
      <vt:lpstr>What is Scale?</vt:lpstr>
      <vt:lpstr>What is Scale?</vt:lpstr>
      <vt:lpstr>What is Scale?</vt:lpstr>
      <vt:lpstr>Change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badger.60, Kelsey</dc:creator>
  <cp:lastModifiedBy>badger.60, Kelsey</cp:lastModifiedBy>
  <cp:revision>4</cp:revision>
  <dcterms:modified xsi:type="dcterms:W3CDTF">2025-03-17T16:06:55Z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0x0101001843286AB34EE94A82E78E6EAEBFD843</vt:lpwstr>
  </property>
</Properties>
</file>